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78" r:id="rId8"/>
    <p:sldId id="269" r:id="rId9"/>
    <p:sldId id="274" r:id="rId10"/>
    <p:sldId id="275" r:id="rId11"/>
    <p:sldId id="272" r:id="rId12"/>
    <p:sldId id="279" r:id="rId13"/>
    <p:sldId id="281" r:id="rId14"/>
    <p:sldId id="280" r:id="rId15"/>
    <p:sldId id="282" r:id="rId16"/>
    <p:sldId id="273" r:id="rId17"/>
    <p:sldId id="284" r:id="rId18"/>
    <p:sldId id="283" r:id="rId19"/>
    <p:sldId id="277" r:id="rId20"/>
    <p:sldId id="271" r:id="rId21"/>
    <p:sldId id="263" r:id="rId22"/>
    <p:sldId id="285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F167-0FBC-4963-803D-CBB203AD7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D589F-3142-42F5-ADF0-F9C1CFABA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4096D-4DDB-43A1-BC85-25FB4297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E9F49-9550-4CB3-80AD-495FD3C6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B7092-BFE1-41E0-B9D8-0B510F44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2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F359-615A-4C06-A72F-A3ED56DE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F4B03-7511-4CED-8AD8-5B7DEC9D3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7500D-C55F-4A88-81CB-171E91C0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DCD40-17ED-45DF-A722-E2680C55C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1FABA-9D80-4E29-9016-8A09952F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EBDC8B-7581-48C7-86B4-0A53D1784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D077C-8973-470C-8E6E-0266F2873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98108-EBEB-477A-8ED8-106E718C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F2A35-C1AE-4E27-AECB-F7236F3F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3252A-5B2A-46C4-A158-6657D0BC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A6CD-4DF4-498C-A96A-A592C8A2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7B2E-9A0D-4A27-A170-913798E9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3D594-D72B-45DD-9232-44039979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422CC-8561-44F7-ADEA-6BE5B9A9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CD9F1-144F-4C52-917F-4043AA65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3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F1BE4-4F2D-4CD6-9A3C-67D7C2FB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848F3-D7FA-408B-BEF6-0E980651A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C6EB2-DA83-46DC-B301-044899D4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B1CC-FFF1-43AD-BA61-B1D1245C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8288-31D1-41F9-9F1D-0084AEC8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4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E16B-EE1F-46B4-A863-1854EC8D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8DAD3-E54B-408E-B52B-FB9BE5FBD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D4912-8A5D-4EBA-BA98-BA79ABE77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E98E6-E8B6-4759-9F94-C127BA12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012E4-DF28-43B8-AD7C-69497FF0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DB0D-28BF-4093-9771-368C08E5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61C0-76CE-4075-ABC2-D0A8D980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DFF37-4D55-4A26-82D3-2D1DE1706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2C2FA-26C2-4AA7-8949-447BC4B4F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D1E54-4785-46CC-B9C4-F623EB9EC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28673-A8EA-4441-A3EB-C4140A463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BFF1C-6A7B-454A-8F63-CC047016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45FE9-DD52-42F5-ACDC-1B3EF161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2444F-BE06-4F52-91A1-D2B89052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01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B7E1-8076-4E42-ADEA-6A591FA5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7855B-EDC0-4C7A-AF1C-8947E965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52257-633A-4BA8-B5F0-27DCE82D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04993-41F0-48F2-8431-8091FCEB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8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8E041-5934-4152-BF25-BA34CBAE1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B0EFF-3560-41F0-854B-75F56F798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34F24-494B-41A1-94D4-40C26AE7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FF1A-1D1C-4106-B352-03D3ABD7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010A2-7EAC-45AF-9539-7EFE0F946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792E4-F4E9-45E2-A886-64F808435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BE753-26C9-47CB-9289-D3EFFB74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5E36E-7244-4221-B328-1E25146D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7C05F-D94E-45F9-92E7-06AE7DDF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2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AA53-0BEF-4C88-B8D6-9E445B2F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2B52C-057D-4D23-B292-D7A6ADE30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5C9EA-4F6E-4EB7-9F6F-07B3A6478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11EC5-9445-4B6D-8447-971CFD53C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D4BA7-E61F-464F-9D2B-CCBF98F6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427E4-AE76-4299-AC9F-7E996F11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3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DB0750-95E7-4FE5-8FF6-6DC5CB6D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AC0FD-85D7-42AD-AD14-EBECED211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D76F1-6845-4FFA-97FE-1358A90BF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9AE7E-5801-40CB-B9B0-7F7814FF39B6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1AD7-3F70-40A4-8512-F57CC3A0D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9FA48-BABA-4C33-AAC2-FF2083E56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19F46-4C77-45CC-95CE-E5DB8B4EB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9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ptoni/Springboard/tree/master/Photo_Classification_Capston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BA5082-C272-4630-B18B-85B4DD90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0C1AD-7696-4490-9525-F9C3F771B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01663"/>
            <a:ext cx="9144000" cy="2387600"/>
          </a:xfrm>
        </p:spPr>
        <p:txBody>
          <a:bodyPr/>
          <a:lstStyle/>
          <a:p>
            <a:r>
              <a:rPr lang="en-US" b="1" dirty="0"/>
              <a:t>Classifying Photos Using Deep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602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386E-97C0-4BF2-90A1-594EB286B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8899AF-DB7F-42E3-AC28-C3F6C2DF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 Forward 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FB0F1-E710-4A24-B780-2ACF4F101BE6}"/>
              </a:ext>
            </a:extLst>
          </p:cNvPr>
          <p:cNvSpPr txBox="1"/>
          <p:nvPr/>
        </p:nvSpPr>
        <p:spPr>
          <a:xfrm>
            <a:off x="6762308" y="6611779"/>
            <a:ext cx="54296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Learn OpenCV https://www.learnopencv.com/understanding-feedforward-neural-networks/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769850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B717-FCA8-4F3B-A528-83E85043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4725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 Forward 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513FE-558A-429F-BDCA-877A6865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066" y="0"/>
            <a:ext cx="6697847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2D1EB4-6A8E-4DC6-985B-5D04A7BAD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19" y="1253331"/>
            <a:ext cx="4496696" cy="4351338"/>
          </a:xfrm>
        </p:spPr>
        <p:txBody>
          <a:bodyPr/>
          <a:lstStyle/>
          <a:p>
            <a:r>
              <a:rPr lang="en-US" dirty="0"/>
              <a:t>Input dimension:</a:t>
            </a:r>
          </a:p>
          <a:p>
            <a:pPr lvl="1"/>
            <a:r>
              <a:rPr lang="en-US" dirty="0"/>
              <a:t>224x224x3 = 150,528</a:t>
            </a:r>
          </a:p>
          <a:p>
            <a:r>
              <a:rPr lang="en-US" dirty="0"/>
              <a:t>Hidden dimension:</a:t>
            </a:r>
          </a:p>
          <a:p>
            <a:pPr lvl="1"/>
            <a:r>
              <a:rPr lang="en-US" dirty="0"/>
              <a:t>100</a:t>
            </a:r>
          </a:p>
          <a:p>
            <a:r>
              <a:rPr lang="en-US" dirty="0"/>
              <a:t>Output dimension:</a:t>
            </a:r>
          </a:p>
          <a:p>
            <a:pPr lvl="1"/>
            <a:r>
              <a:rPr lang="en-US" dirty="0"/>
              <a:t>4</a:t>
            </a:r>
          </a:p>
          <a:p>
            <a:r>
              <a:rPr lang="en-US" dirty="0"/>
              <a:t>Sigmoid activation function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68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8DAE8-0B17-4154-A7CA-27515CEB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40" y="1222695"/>
            <a:ext cx="9902719" cy="44126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01DD5A-FD79-43D6-998D-40170F58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A8331-D937-45DD-B9BE-A16992194E96}"/>
              </a:ext>
            </a:extLst>
          </p:cNvPr>
          <p:cNvSpPr txBox="1"/>
          <p:nvPr/>
        </p:nvSpPr>
        <p:spPr>
          <a:xfrm>
            <a:off x="4625505" y="6611779"/>
            <a:ext cx="75664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Source: https://www.mathworks.com/videos/introduction-to-deep-learning-what-are-convolutional-neural-networks--1489512765771.html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513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8DAE8-0B17-4154-A7CA-27515CEB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03" y="1071927"/>
            <a:ext cx="8397379" cy="48984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01DD5A-FD79-43D6-998D-40170F58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A8331-D937-45DD-B9BE-A16992194E96}"/>
              </a:ext>
            </a:extLst>
          </p:cNvPr>
          <p:cNvSpPr txBox="1"/>
          <p:nvPr/>
        </p:nvSpPr>
        <p:spPr>
          <a:xfrm>
            <a:off x="5917165" y="6611779"/>
            <a:ext cx="6274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000" dirty="0">
                <a:solidFill>
                  <a:prstClr val="black"/>
                </a:solidFill>
              </a:rPr>
              <a:t>Source: https://towardsdatascience.com/applied-deep-learning-part-4-convolutional-neural-networks-584bc134c1e2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773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8DAE8-0B17-4154-A7CA-27515CEB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74" y="422032"/>
            <a:ext cx="5444454" cy="61887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01DD5A-FD79-43D6-998D-40170F58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Stride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A8331-D937-45DD-B9BE-A16992194E96}"/>
              </a:ext>
            </a:extLst>
          </p:cNvPr>
          <p:cNvSpPr txBox="1"/>
          <p:nvPr/>
        </p:nvSpPr>
        <p:spPr>
          <a:xfrm>
            <a:off x="5301972" y="6611779"/>
            <a:ext cx="68900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Free Code Camp https://medium.freecodecamp.org/an-intuitive-guide-to-convolutional-neural-networks-260c2de0a050</a:t>
            </a:r>
          </a:p>
        </p:txBody>
      </p:sp>
    </p:spTree>
    <p:extLst>
      <p:ext uri="{BB962C8B-B14F-4D97-AF65-F5344CB8AC3E}">
        <p14:creationId xmlns:p14="http://schemas.microsoft.com/office/powerpoint/2010/main" val="2781033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8DAE8-0B17-4154-A7CA-27515CEB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44" y="1213302"/>
            <a:ext cx="9211112" cy="44313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01DD5A-FD79-43D6-998D-40170F58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Pooling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A8331-D937-45DD-B9BE-A16992194E96}"/>
              </a:ext>
            </a:extLst>
          </p:cNvPr>
          <p:cNvSpPr txBox="1"/>
          <p:nvPr/>
        </p:nvSpPr>
        <p:spPr>
          <a:xfrm>
            <a:off x="5301972" y="6611779"/>
            <a:ext cx="68900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Free Code Camp https://medium.freecodecamp.org/an-intuitive-guide-to-convolutional-neural-networks-260c2de0a050</a:t>
            </a:r>
          </a:p>
        </p:txBody>
      </p:sp>
    </p:spTree>
    <p:extLst>
      <p:ext uri="{BB962C8B-B14F-4D97-AF65-F5344CB8AC3E}">
        <p14:creationId xmlns:p14="http://schemas.microsoft.com/office/powerpoint/2010/main" val="254048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B717-FCA8-4F3B-A528-83E85043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46921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Simple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DEC4A-6446-4FF3-B6D8-B58BBE47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42" y="0"/>
            <a:ext cx="8706114" cy="68735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1E556-58D8-4CD2-AB97-7993244B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2" y="887571"/>
            <a:ext cx="347484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2 convolutional layers</a:t>
            </a:r>
          </a:p>
          <a:p>
            <a:pPr lvl="1"/>
            <a:r>
              <a:rPr lang="en-US" sz="1600" dirty="0"/>
              <a:t>64 kernels, 7x7</a:t>
            </a:r>
          </a:p>
          <a:p>
            <a:pPr lvl="1"/>
            <a:r>
              <a:rPr lang="en-US" sz="1600" dirty="0"/>
              <a:t>128 kernels, 5x5</a:t>
            </a:r>
          </a:p>
          <a:p>
            <a:pPr lvl="1"/>
            <a:r>
              <a:rPr lang="en-US" sz="1600" dirty="0"/>
              <a:t>Max pooling</a:t>
            </a:r>
          </a:p>
          <a:p>
            <a:pPr lvl="1"/>
            <a:endParaRPr lang="en-US" sz="1600" dirty="0"/>
          </a:p>
          <a:p>
            <a:r>
              <a:rPr lang="en-US" sz="2000" dirty="0"/>
              <a:t>Input</a:t>
            </a:r>
          </a:p>
          <a:p>
            <a:pPr lvl="1"/>
            <a:r>
              <a:rPr lang="en-US" sz="1600" dirty="0"/>
              <a:t>3 x 224 x 224</a:t>
            </a:r>
          </a:p>
          <a:p>
            <a:pPr lvl="1"/>
            <a:r>
              <a:rPr lang="en-US" sz="1600" dirty="0"/>
              <a:t>Don’t need to flatten before hand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6645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01DD5A-FD79-43D6-998D-40170F58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/>
              <a:t>ResNet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A8331-D937-45DD-B9BE-A16992194E96}"/>
              </a:ext>
            </a:extLst>
          </p:cNvPr>
          <p:cNvSpPr txBox="1"/>
          <p:nvPr/>
        </p:nvSpPr>
        <p:spPr>
          <a:xfrm>
            <a:off x="8378135" y="6611779"/>
            <a:ext cx="3813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He et al., 2015. Deep Residual Learning for Image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10A107-B4CF-4235-93A8-60B74BC2D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77669"/>
            <a:ext cx="10515600" cy="5481186"/>
          </a:xfrm>
        </p:spPr>
        <p:txBody>
          <a:bodyPr>
            <a:normAutofit/>
          </a:bodyPr>
          <a:lstStyle/>
          <a:p>
            <a:r>
              <a:rPr lang="en-US" dirty="0"/>
              <a:t>Residual Network</a:t>
            </a:r>
          </a:p>
          <a:p>
            <a:pPr lvl="1"/>
            <a:r>
              <a:rPr lang="en-US" dirty="0"/>
              <a:t>Theorized to make training easier</a:t>
            </a:r>
          </a:p>
          <a:p>
            <a:pPr lvl="1"/>
            <a:r>
              <a:rPr lang="en-US" dirty="0"/>
              <a:t>Attempting to solve an issue where deeper networks actually have higher training error</a:t>
            </a:r>
          </a:p>
          <a:p>
            <a:r>
              <a:rPr lang="en-US" dirty="0"/>
              <a:t>Trained for the ImageNet Large Scale Visual Recognition Competition (ILSVRC)</a:t>
            </a:r>
          </a:p>
          <a:p>
            <a:pPr lvl="1"/>
            <a:r>
              <a:rPr lang="en-US" dirty="0"/>
              <a:t>1.28 million training images</a:t>
            </a:r>
          </a:p>
          <a:p>
            <a:pPr lvl="1"/>
            <a:r>
              <a:rPr lang="en-US" dirty="0"/>
              <a:t>50,000 validation images</a:t>
            </a:r>
          </a:p>
          <a:p>
            <a:pPr lvl="1"/>
            <a:r>
              <a:rPr lang="en-US" dirty="0"/>
              <a:t>1000 classes</a:t>
            </a:r>
          </a:p>
          <a:p>
            <a:r>
              <a:rPr lang="en-US" dirty="0"/>
              <a:t>Multiple versions with different depths</a:t>
            </a:r>
          </a:p>
          <a:p>
            <a:pPr lvl="1"/>
            <a:r>
              <a:rPr lang="en-US" dirty="0"/>
              <a:t>18, 34, 50, 101, 152 layers</a:t>
            </a:r>
          </a:p>
          <a:p>
            <a:pPr lvl="1"/>
            <a:endParaRPr lang="en-US" dirty="0"/>
          </a:p>
          <a:p>
            <a:r>
              <a:rPr lang="en-US" dirty="0"/>
              <a:t>An ensemble of these won 1</a:t>
            </a:r>
            <a:r>
              <a:rPr lang="en-US" baseline="30000" dirty="0"/>
              <a:t>st</a:t>
            </a:r>
            <a:r>
              <a:rPr lang="en-US" dirty="0"/>
              <a:t> place in ILSVRC 2015 and COCO 2015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3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8DAE8-0B17-4154-A7CA-27515CEB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58" y="426623"/>
            <a:ext cx="6384022" cy="59603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01DD5A-FD79-43D6-998D-40170F58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/>
              <a:t>ResNet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A8331-D937-45DD-B9BE-A16992194E96}"/>
              </a:ext>
            </a:extLst>
          </p:cNvPr>
          <p:cNvSpPr txBox="1"/>
          <p:nvPr/>
        </p:nvSpPr>
        <p:spPr>
          <a:xfrm>
            <a:off x="8378135" y="6611779"/>
            <a:ext cx="3813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He et al., 2015. Deep Residual Learning for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32704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386E-97C0-4BF2-90A1-594EB286B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FB0F1-E710-4A24-B780-2ACF4F101BE6}"/>
              </a:ext>
            </a:extLst>
          </p:cNvPr>
          <p:cNvSpPr txBox="1"/>
          <p:nvPr/>
        </p:nvSpPr>
        <p:spPr>
          <a:xfrm>
            <a:off x="6762308" y="6611779"/>
            <a:ext cx="54296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Learn OpenCV https://www.learnopencv.com/understanding-feedforward-neural-networks/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48A203-BE94-4A2F-904B-F2F31994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903874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C189-B582-4F74-9FE8-A516F88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Problem and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F6B9-6E6C-4FD7-A9D0-825EE0A9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Predicting the category of photographs</a:t>
            </a:r>
          </a:p>
          <a:p>
            <a:pPr lvl="1"/>
            <a:r>
              <a:rPr lang="en-US" dirty="0"/>
              <a:t>Landscape, people, plants, animals</a:t>
            </a:r>
          </a:p>
          <a:p>
            <a:pPr lvl="1"/>
            <a:r>
              <a:rPr lang="en-US" dirty="0"/>
              <a:t>200 images in each category</a:t>
            </a:r>
          </a:p>
          <a:p>
            <a:pPr lvl="1"/>
            <a:r>
              <a:rPr lang="en-US" dirty="0"/>
              <a:t>640 training images</a:t>
            </a:r>
          </a:p>
          <a:p>
            <a:pPr lvl="1"/>
            <a:r>
              <a:rPr lang="en-US" dirty="0"/>
              <a:t>160 validation images</a:t>
            </a:r>
          </a:p>
          <a:p>
            <a:pPr lvl="1"/>
            <a:endParaRPr lang="en-US" dirty="0"/>
          </a:p>
          <a:p>
            <a:r>
              <a:rPr lang="en-US" dirty="0"/>
              <a:t>Stock Photography Site</a:t>
            </a:r>
          </a:p>
          <a:p>
            <a:pPr lvl="1"/>
            <a:r>
              <a:rPr lang="en-US" dirty="0"/>
              <a:t>Use to classify new images automatically</a:t>
            </a:r>
          </a:p>
          <a:p>
            <a:pPr lvl="1"/>
            <a:endParaRPr lang="en-US" dirty="0"/>
          </a:p>
          <a:p>
            <a:r>
              <a:rPr lang="en-US" dirty="0"/>
              <a:t>Individual Photographers</a:t>
            </a:r>
          </a:p>
          <a:p>
            <a:pPr lvl="1"/>
            <a:r>
              <a:rPr lang="en-US" dirty="0"/>
              <a:t>Use to tag photos, potentially too many to do by hand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C45E4-A39A-4F78-9E96-4E37CE035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15" y="1825625"/>
            <a:ext cx="1844164" cy="1227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D4EC4-41AC-4CB5-B139-CE7D67177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35" y="3104019"/>
            <a:ext cx="1843944" cy="1227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1F9B8-C0EB-46E9-951B-632AE6756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92" y="1828207"/>
            <a:ext cx="1844164" cy="1220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E1BDDF-DD23-4756-9B19-CD7103024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92" y="3104019"/>
            <a:ext cx="1844164" cy="12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49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B717-FCA8-4F3B-A528-83E85043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/>
              <a:t>ResNet</a:t>
            </a:r>
            <a:r>
              <a:rPr lang="en-US" sz="2400" dirty="0"/>
              <a:t> 101, Setting up for Transfer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9EE71-6172-439F-B22E-F5896AF1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571500"/>
            <a:ext cx="102393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17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C189-B582-4F74-9FE8-A516F88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9072154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50EF2C-8312-46F1-88EF-1FD6C4BB7390}"/>
              </a:ext>
            </a:extLst>
          </p:cNvPr>
          <p:cNvSpPr txBox="1">
            <a:spLocks/>
          </p:cNvSpPr>
          <p:nvPr/>
        </p:nvSpPr>
        <p:spPr>
          <a:xfrm>
            <a:off x="838200" y="1903413"/>
            <a:ext cx="10370310" cy="4214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Logistic Regression</a:t>
            </a:r>
          </a:p>
          <a:p>
            <a:pPr lvl="1"/>
            <a:r>
              <a:rPr lang="en-US" sz="2000" dirty="0"/>
              <a:t>51.9% validation accuracy</a:t>
            </a:r>
          </a:p>
          <a:p>
            <a:pPr lvl="1"/>
            <a:r>
              <a:rPr lang="en-US" sz="2000" dirty="0"/>
              <a:t>7/10 final image accuracy</a:t>
            </a:r>
          </a:p>
          <a:p>
            <a:r>
              <a:rPr lang="en-US" sz="2400" dirty="0"/>
              <a:t>Feed-forward Neural Net</a:t>
            </a:r>
          </a:p>
          <a:p>
            <a:pPr lvl="1"/>
            <a:r>
              <a:rPr lang="en-US" sz="2000" dirty="0"/>
              <a:t>53.1% validation accuracy</a:t>
            </a:r>
          </a:p>
          <a:p>
            <a:pPr lvl="1"/>
            <a:r>
              <a:rPr lang="en-US" sz="2000" dirty="0"/>
              <a:t>6/10 final image accuracy</a:t>
            </a:r>
          </a:p>
          <a:p>
            <a:r>
              <a:rPr lang="en-US" sz="2400" dirty="0"/>
              <a:t>Simple CNN</a:t>
            </a:r>
          </a:p>
          <a:p>
            <a:pPr lvl="1"/>
            <a:r>
              <a:rPr lang="en-US" sz="2000" dirty="0"/>
              <a:t>62.5% validation accuracy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2/10 final image accuracy</a:t>
            </a:r>
          </a:p>
          <a:p>
            <a:r>
              <a:rPr lang="en-US" sz="2400" dirty="0"/>
              <a:t>ResNet101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98.1% validation accuracy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10/10 final image accuracy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5FA86-FA1B-4EC0-80B9-5A413BA79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61" y="288925"/>
            <a:ext cx="4826181" cy="64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8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95FA86-FA1B-4EC0-80B9-5A413BA79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10" y="814919"/>
            <a:ext cx="3918390" cy="522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43282-1061-4B33-94EB-4B45BB9A6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805" y="816106"/>
            <a:ext cx="3918389" cy="5224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D34A9-801A-44AD-BF38-BD20201F0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740"/>
            <a:ext cx="3918389" cy="52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C189-B582-4F74-9FE8-A516F88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F6B9-6E6C-4FD7-A9D0-825EE0A9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Very impressive accuracy for </a:t>
            </a:r>
            <a:r>
              <a:rPr lang="en-US" dirty="0" err="1"/>
              <a:t>ResNet</a:t>
            </a:r>
            <a:r>
              <a:rPr lang="en-US" dirty="0"/>
              <a:t> model</a:t>
            </a:r>
          </a:p>
          <a:p>
            <a:pPr lvl="2"/>
            <a:r>
              <a:rPr lang="en-US" dirty="0"/>
              <a:t>Very few relative training images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Could adapt easily to stock photography.</a:t>
            </a:r>
          </a:p>
          <a:p>
            <a:pPr lvl="2"/>
            <a:r>
              <a:rPr lang="en-US" dirty="0"/>
              <a:t>Don’t need a ton of images to add more categories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 adapt model to get top n-categories</a:t>
            </a:r>
          </a:p>
          <a:p>
            <a:pPr lvl="2"/>
            <a:r>
              <a:rPr lang="en-US" dirty="0"/>
              <a:t>Useful for applying more than one tag to a photo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8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C189-B582-4F74-9FE8-A516F88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Git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F6B9-6E6C-4FD7-A9D0-825EE0A9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All code for this project can be found here:</a:t>
            </a:r>
          </a:p>
          <a:p>
            <a:pPr lvl="2"/>
            <a:r>
              <a:rPr lang="en-US" dirty="0">
                <a:hlinkClick r:id="rId2"/>
              </a:rPr>
              <a:t>https://github.com/Liptoni/Springboard/tree/master/Photo_Classification_Capstone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3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C189-B582-4F74-9FE8-A516F88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5145741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Color Channel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F6B9-6E6C-4FD7-A9D0-825EE0A9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741" y="1817273"/>
            <a:ext cx="2909047" cy="4351338"/>
          </a:xfrm>
        </p:spPr>
        <p:txBody>
          <a:bodyPr/>
          <a:lstStyle/>
          <a:p>
            <a:r>
              <a:rPr lang="en-US" dirty="0"/>
              <a:t>Frequency of color channel values for each category</a:t>
            </a:r>
          </a:p>
          <a:p>
            <a:endParaRPr lang="en-US" dirty="0"/>
          </a:p>
          <a:p>
            <a:r>
              <a:rPr lang="en-US" dirty="0"/>
              <a:t>X-axis represents less to more influence of a color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46224-5BE6-4757-85C9-DEAAD2B32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50" y="242888"/>
            <a:ext cx="41148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70C42-9E0A-477E-B79D-53E9B767E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50" y="1817273"/>
            <a:ext cx="41148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CDA09-3C96-4167-953B-6A4C30392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50" y="3525035"/>
            <a:ext cx="41148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0D1B16-E82E-4613-A3F3-0E18A060E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50" y="5049250"/>
            <a:ext cx="4114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C189-B582-4F74-9FE8-A516F88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6"/>
            <a:ext cx="10515600" cy="863040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Average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C1BF-1603-48F3-8E12-7F68D9711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48" y="1397876"/>
            <a:ext cx="5423338" cy="542333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29EACD-0332-4257-AC90-FE33999AA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6" y="1933876"/>
            <a:ext cx="2909047" cy="4351338"/>
          </a:xfrm>
        </p:spPr>
        <p:txBody>
          <a:bodyPr/>
          <a:lstStyle/>
          <a:p>
            <a:r>
              <a:rPr lang="en-US" dirty="0"/>
              <a:t>Resized images to 256 on short side</a:t>
            </a:r>
          </a:p>
          <a:p>
            <a:r>
              <a:rPr lang="en-US" dirty="0"/>
              <a:t>Took 224x224 center crop</a:t>
            </a:r>
          </a:p>
          <a:p>
            <a:r>
              <a:rPr lang="en-US" dirty="0"/>
              <a:t>Divided each image by 200, added that to empty array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7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C189-B582-4F74-9FE8-A516F88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Models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F6B9-6E6C-4FD7-A9D0-825EE0A9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3413"/>
            <a:ext cx="10370310" cy="421499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Logistic Regression</a:t>
            </a:r>
          </a:p>
          <a:p>
            <a:r>
              <a:rPr lang="en-US" sz="2400" dirty="0"/>
              <a:t>Feed-forward Neural Net</a:t>
            </a:r>
          </a:p>
          <a:p>
            <a:pPr lvl="1"/>
            <a:r>
              <a:rPr lang="en-US" sz="2000" dirty="0"/>
              <a:t>2-layer</a:t>
            </a:r>
          </a:p>
          <a:p>
            <a:pPr lvl="1"/>
            <a:r>
              <a:rPr lang="en-US" sz="2000" dirty="0"/>
              <a:t>Sigmoid activation function</a:t>
            </a:r>
          </a:p>
          <a:p>
            <a:r>
              <a:rPr lang="en-US" sz="2400" dirty="0"/>
              <a:t>Simple CNN</a:t>
            </a:r>
          </a:p>
          <a:p>
            <a:pPr lvl="1"/>
            <a:r>
              <a:rPr lang="en-US" sz="2000" dirty="0"/>
              <a:t>2-layer</a:t>
            </a:r>
          </a:p>
          <a:p>
            <a:pPr lvl="2"/>
            <a:r>
              <a:rPr lang="en-US" sz="1600" dirty="0"/>
              <a:t>64 output channels, 7x7 Kernel, stride = 1, same padding</a:t>
            </a:r>
          </a:p>
          <a:p>
            <a:pPr lvl="2"/>
            <a:r>
              <a:rPr lang="en-US" sz="1600" dirty="0"/>
              <a:t>128 output channels, 5x5 kernel, stride = 1, same padding</a:t>
            </a:r>
          </a:p>
          <a:p>
            <a:pPr lvl="2"/>
            <a:r>
              <a:rPr lang="en-US" sz="1600" dirty="0" err="1"/>
              <a:t>ReLU</a:t>
            </a:r>
            <a:r>
              <a:rPr lang="en-US" sz="1600" dirty="0"/>
              <a:t> activation</a:t>
            </a:r>
          </a:p>
          <a:p>
            <a:r>
              <a:rPr lang="en-US" sz="2400" dirty="0"/>
              <a:t>ResNet101</a:t>
            </a:r>
          </a:p>
          <a:p>
            <a:pPr lvl="1"/>
            <a:r>
              <a:rPr lang="en-US" sz="2000" dirty="0"/>
              <a:t>Transfer Learning</a:t>
            </a:r>
          </a:p>
          <a:p>
            <a:pPr lvl="1"/>
            <a:r>
              <a:rPr lang="en-US" sz="2000" dirty="0"/>
              <a:t>Re-train all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97973-D89B-478D-8CF4-D1D526792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733" y="1903413"/>
            <a:ext cx="2876078" cy="44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C189-B582-4F74-9FE8-A516F88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F6B9-6E6C-4FD7-A9D0-825EE0A9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Crop</a:t>
            </a:r>
          </a:p>
          <a:p>
            <a:pPr lvl="1"/>
            <a:r>
              <a:rPr lang="en-US" dirty="0" err="1"/>
              <a:t>LogReg</a:t>
            </a:r>
            <a:r>
              <a:rPr lang="en-US" dirty="0"/>
              <a:t>, FNN, CNN resize to 256, 224x224 center crop</a:t>
            </a:r>
          </a:p>
          <a:p>
            <a:pPr lvl="1"/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RandomResizedCrop</a:t>
            </a:r>
            <a:r>
              <a:rPr lang="en-US" dirty="0"/>
              <a:t>, 224x224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Random horizontal flip on training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Normalized all images</a:t>
            </a:r>
          </a:p>
          <a:p>
            <a:pPr lvl="1"/>
            <a:r>
              <a:rPr lang="en-US" dirty="0"/>
              <a:t>Mean = [0.485, 0.456, 0.406]</a:t>
            </a:r>
          </a:p>
          <a:p>
            <a:pPr lvl="1"/>
            <a:r>
              <a:rPr lang="en-US" dirty="0"/>
              <a:t>Std. Dev = [0.229, 0.224, 0.225]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D0F6E-5055-4834-A7FF-D5D4AA7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78" y="4278603"/>
            <a:ext cx="3471022" cy="22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7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C189-B582-4F74-9FE8-A516F88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F6B9-6E6C-4FD7-A9D0-825EE0A9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Batches of 20 photos</a:t>
            </a:r>
          </a:p>
          <a:p>
            <a:endParaRPr lang="en-US" dirty="0"/>
          </a:p>
          <a:p>
            <a:r>
              <a:rPr lang="en-US" dirty="0"/>
              <a:t>Logistic Regression, FF NN, CNN trained for 5 epochs</a:t>
            </a:r>
          </a:p>
          <a:p>
            <a:endParaRPr lang="en-US" dirty="0"/>
          </a:p>
          <a:p>
            <a:r>
              <a:rPr lang="en-US" dirty="0" err="1"/>
              <a:t>ResNet</a:t>
            </a:r>
            <a:r>
              <a:rPr lang="en-US" dirty="0"/>
              <a:t> trained for 25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FD946-6E8B-4321-A40E-AF75F55A4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08" y="3838334"/>
            <a:ext cx="5257543" cy="265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4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B717-FCA8-4F3B-A528-83E85043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2297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C1A58-F44D-447A-8BC4-0AF96D25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521" y="0"/>
            <a:ext cx="5905893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872888-B465-4560-B9CA-C8613E4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426" y="1253331"/>
            <a:ext cx="5260489" cy="4351338"/>
          </a:xfrm>
        </p:spPr>
        <p:txBody>
          <a:bodyPr/>
          <a:lstStyle/>
          <a:p>
            <a:r>
              <a:rPr lang="en-US" dirty="0"/>
              <a:t>Input dimension (# of columns):</a:t>
            </a:r>
          </a:p>
          <a:p>
            <a:pPr lvl="1"/>
            <a:r>
              <a:rPr lang="en-US" dirty="0"/>
              <a:t>224x224x3 = 150,528</a:t>
            </a:r>
          </a:p>
          <a:p>
            <a:pPr lvl="1"/>
            <a:endParaRPr lang="en-US" dirty="0"/>
          </a:p>
          <a:p>
            <a:r>
              <a:rPr lang="en-US" dirty="0"/>
              <a:t>Output dimension:</a:t>
            </a:r>
          </a:p>
          <a:p>
            <a:pPr lvl="1"/>
            <a:r>
              <a:rPr lang="en-US" dirty="0"/>
              <a:t>4 – one for each category</a:t>
            </a:r>
          </a:p>
          <a:p>
            <a:pPr lvl="1"/>
            <a:endParaRPr lang="en-US" dirty="0"/>
          </a:p>
          <a:p>
            <a:r>
              <a:rPr lang="en-US" dirty="0"/>
              <a:t>Cross Entropy Loss is used to train as a logistic regression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2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386E-97C0-4BF2-90A1-594EB286B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8899AF-DB7F-42E3-AC28-C3F6C2DF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144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 Forward 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FB0F1-E710-4A24-B780-2ACF4F101BE6}"/>
              </a:ext>
            </a:extLst>
          </p:cNvPr>
          <p:cNvSpPr txBox="1"/>
          <p:nvPr/>
        </p:nvSpPr>
        <p:spPr>
          <a:xfrm>
            <a:off x="6762308" y="6611779"/>
            <a:ext cx="54296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Learn OpenCV https://www.learnopencv.com/understanding-feedforward-neural-networks/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437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2705</TotalTime>
  <Words>629</Words>
  <Application>Microsoft Office PowerPoint</Application>
  <PresentationFormat>Widescreen</PresentationFormat>
  <Paragraphs>136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Classifying Photos Using Deep Learning Techniques</vt:lpstr>
      <vt:lpstr>Problem and Client</vt:lpstr>
      <vt:lpstr>Color Channel Values</vt:lpstr>
      <vt:lpstr>Average Images</vt:lpstr>
      <vt:lpstr>Models Tested</vt:lpstr>
      <vt:lpstr>Image Transformations</vt:lpstr>
      <vt:lpstr>Training</vt:lpstr>
      <vt:lpstr>Logistic Regression</vt:lpstr>
      <vt:lpstr>Feed Forward NN</vt:lpstr>
      <vt:lpstr>Feed Forward NN</vt:lpstr>
      <vt:lpstr>Feed Forward NN</vt:lpstr>
      <vt:lpstr>Convolutional Neural Network</vt:lpstr>
      <vt:lpstr>Convolution</vt:lpstr>
      <vt:lpstr>Stride</vt:lpstr>
      <vt:lpstr>Pooling</vt:lpstr>
      <vt:lpstr>Simple CNN</vt:lpstr>
      <vt:lpstr>ResNet</vt:lpstr>
      <vt:lpstr>ResNet</vt:lpstr>
      <vt:lpstr>Transfer Learning</vt:lpstr>
      <vt:lpstr>ResNet 101, Setting up for Transfer Learning</vt:lpstr>
      <vt:lpstr>Model Performance</vt:lpstr>
      <vt:lpstr>PowerPoint Presentation</vt:lpstr>
      <vt:lpstr>Conclusions</vt:lpstr>
      <vt:lpstr>Git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H1B Labor Condition Application Certification</dc:title>
  <dc:creator>Ian</dc:creator>
  <cp:lastModifiedBy>Ian</cp:lastModifiedBy>
  <cp:revision>28</cp:revision>
  <dcterms:created xsi:type="dcterms:W3CDTF">2018-05-29T02:47:59Z</dcterms:created>
  <dcterms:modified xsi:type="dcterms:W3CDTF">2018-08-02T23:34:23Z</dcterms:modified>
</cp:coreProperties>
</file>